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rchivo Narrow"/>
      <p:regular r:id="rId25"/>
      <p:bold r:id="rId26"/>
      <p:italic r:id="rId27"/>
      <p:boldItalic r:id="rId28"/>
    </p:embeddedFont>
    <p:embeddedFont>
      <p:font typeface="Archivo Medium"/>
      <p:regular r:id="rId29"/>
      <p:bold r:id="rId30"/>
      <p:italic r:id="rId31"/>
      <p:boldItalic r:id="rId32"/>
    </p:embeddedFont>
    <p:embeddedFont>
      <p:font typeface="Archivo Thin"/>
      <p:regular r:id="rId33"/>
      <p:bold r:id="rId34"/>
      <p:italic r:id="rId35"/>
      <p:boldItalic r:id="rId36"/>
    </p:embeddedFont>
    <p:embeddedFont>
      <p:font typeface="Archivo"/>
      <p:regular r:id="rId37"/>
      <p:bold r:id="rId38"/>
      <p:italic r:id="rId39"/>
      <p:boldItalic r:id="rId40"/>
    </p:embeddedFont>
    <p:embeddedFont>
      <p:font typeface="Archivo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2" roundtripDataSignature="AMtx7miFp9Brc8pYZYuAk+pHUHAf0yHK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bold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ArchivoBlack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chivoNarrow-bold.fntdata"/><Relationship Id="rId25" Type="http://schemas.openxmlformats.org/officeDocument/2006/relationships/font" Target="fonts/ArchivoNarrow-regular.fntdata"/><Relationship Id="rId28" Type="http://schemas.openxmlformats.org/officeDocument/2006/relationships/font" Target="fonts/ArchivoNarrow-boldItalic.fntdata"/><Relationship Id="rId27" Type="http://schemas.openxmlformats.org/officeDocument/2006/relationships/font" Target="fonts/ArchivoNarr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voMedium-italic.fntdata"/><Relationship Id="rId30" Type="http://schemas.openxmlformats.org/officeDocument/2006/relationships/font" Target="fonts/ArchivoMedium-bold.fntdata"/><Relationship Id="rId11" Type="http://schemas.openxmlformats.org/officeDocument/2006/relationships/slide" Target="slides/slide6.xml"/><Relationship Id="rId33" Type="http://schemas.openxmlformats.org/officeDocument/2006/relationships/font" Target="fonts/ArchivoThin-regular.fntdata"/><Relationship Id="rId10" Type="http://schemas.openxmlformats.org/officeDocument/2006/relationships/slide" Target="slides/slide5.xml"/><Relationship Id="rId32" Type="http://schemas.openxmlformats.org/officeDocument/2006/relationships/font" Target="fonts/Archivo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ArchivoThin-italic.fntdata"/><Relationship Id="rId12" Type="http://schemas.openxmlformats.org/officeDocument/2006/relationships/slide" Target="slides/slide7.xml"/><Relationship Id="rId34" Type="http://schemas.openxmlformats.org/officeDocument/2006/relationships/font" Target="fonts/ArchivoThin-bold.fntdata"/><Relationship Id="rId15" Type="http://schemas.openxmlformats.org/officeDocument/2006/relationships/slide" Target="slides/slide10.xml"/><Relationship Id="rId37" Type="http://schemas.openxmlformats.org/officeDocument/2006/relationships/font" Target="fonts/Archivo-regular.fntdata"/><Relationship Id="rId14" Type="http://schemas.openxmlformats.org/officeDocument/2006/relationships/slide" Target="slides/slide9.xml"/><Relationship Id="rId36" Type="http://schemas.openxmlformats.org/officeDocument/2006/relationships/font" Target="fonts/ArchivoThin-boldItalic.fntdata"/><Relationship Id="rId17" Type="http://schemas.openxmlformats.org/officeDocument/2006/relationships/slide" Target="slides/slide12.xml"/><Relationship Id="rId39" Type="http://schemas.openxmlformats.org/officeDocument/2006/relationships/font" Target="fonts/Archivo-italic.fntdata"/><Relationship Id="rId16" Type="http://schemas.openxmlformats.org/officeDocument/2006/relationships/slide" Target="slides/slide11.xml"/><Relationship Id="rId38" Type="http://schemas.openxmlformats.org/officeDocument/2006/relationships/font" Target="fonts/Archiv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4ce30e716_0_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d4ce30e716_0_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d4ce30e716_0_1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d4ce30e716_0_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79" name="Google Shape;179;g2d4ce30e716_0_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d4ce30e716_0_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50ef301ce_0_3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d50ef301ce_0_3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d50ef301ce_0_3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d50ef301ce_0_3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96" name="Google Shape;196;g2d50ef301ce_0_3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d50ef301ce_0_3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50ef301ce_0_5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d50ef301ce_0_5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d50ef301ce_0_5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d50ef301ce_0_5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213" name="Google Shape;213;g2d50ef301ce_0_5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d50ef301ce_0_5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50ef301ce_0_7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d50ef301ce_0_7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d50ef301ce_0_7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d50ef301ce_0_7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230" name="Google Shape;230;g2d50ef301ce_0_7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d50ef301ce_0_7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50ef301ce_0_9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d50ef301ce_0_9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d50ef301ce_0_9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d50ef301ce_0_9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247" name="Google Shape;247;g2d50ef301ce_0_9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d50ef301ce_0_9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50ef301ce_0_1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d50ef301ce_0_1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d50ef301ce_0_11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d50ef301ce_0_11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265" name="Google Shape;265;g2d50ef301ce_0_11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d50ef301ce_0_11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5d8d5d7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d5d8d5d7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3da84f5ff_0_8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13da84f5ff_0_8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313da84f5ff_0_8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13da84f5ff_0_8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  <p:sp>
        <p:nvSpPr>
          <p:cNvPr id="289" name="Google Shape;289;g313da84f5ff_0_8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13da84f5ff_0_8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3da84f5ff_0_10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1" name="Google Shape;311;g313da84f5ff_0_10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2" name="Google Shape;312;g313da84f5ff_0_10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13da84f5ff_0_10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Hoja genérica</a:t>
            </a:r>
            <a:endParaRPr/>
          </a:p>
        </p:txBody>
      </p:sp>
      <p:sp>
        <p:nvSpPr>
          <p:cNvPr id="314" name="Google Shape;314;g313da84f5ff_0_10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5" name="Google Shape;315;g313da84f5ff_0_10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3da84f5f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13da84f5f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2258739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2f2258739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22587397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f22587397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43cb1ca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243cb1ca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Deberá estar ubicada las 2 primeras clases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48c520f13_0_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2d48c520f13_0_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d48c520f13_0_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d48c520f13_0_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Hoja genérica</a:t>
            </a:r>
            <a:endParaRPr/>
          </a:p>
        </p:txBody>
      </p:sp>
      <p:sp>
        <p:nvSpPr>
          <p:cNvPr id="97" name="Google Shape;97;g2d48c520f13_0_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d48c520f13_0_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210dc0ce7_1_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0210dc0ce7_1_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0210dc0ce7_1_1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0210dc0ce7_1_1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11" name="Google Shape;111;g30210dc0ce7_1_1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30210dc0ce7_1_1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776cbd67_0_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20776cbd67_0_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20776cbd67_0_2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20776cbd67_0_2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28" name="Google Shape;128;g220776cbd67_0_2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20776cbd67_0_2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48c520f13_0_8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d48c520f13_0_8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d48c520f13_0_8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d48c520f13_0_8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45" name="Google Shape;145;g2d48c520f13_0_8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2d48c520f13_0_8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48c520f13_0_6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d48c520f13_0_6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d48c520f13_0_6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d48c520f13_0_6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De esta forma se deben presentar los ejercicios en cada clase </a:t>
            </a:r>
            <a:endParaRPr/>
          </a:p>
        </p:txBody>
      </p:sp>
      <p:sp>
        <p:nvSpPr>
          <p:cNvPr id="162" name="Google Shape;162;g2d48c520f13_0_6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d48c520f13_0_6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803875" y="1795575"/>
            <a:ext cx="70926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i="0" lang="es" sz="4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Iniciación con Python</a:t>
            </a:r>
            <a:endParaRPr b="1" i="0" sz="4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t/>
            </a:r>
            <a:endParaRPr b="1" i="0" sz="70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2434650" y="3118275"/>
            <a:ext cx="4274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Clase 1</a:t>
            </a:r>
            <a:r>
              <a:rPr lang="es" sz="18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5</a:t>
            </a:r>
            <a:r>
              <a:rPr b="0" i="0" lang="es" sz="1800" u="none" cap="none" strike="noStrik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 - “</a:t>
            </a:r>
            <a:r>
              <a:rPr lang="es" sz="18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SQLite</a:t>
            </a:r>
            <a:r>
              <a:rPr b="0" i="0" lang="es" sz="1800" u="none" cap="none" strike="noStrik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”</a:t>
            </a:r>
            <a:endParaRPr b="0" i="0" sz="1800" u="none" cap="none" strike="noStrike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0454750" y="1472825"/>
            <a:ext cx="491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4ce30e716_0_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83" name="Google Shape;183;g2d4ce30e716_0_14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4" name="Google Shape;184;g2d4ce30e716_0_14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185" name="Google Shape;185;g2d4ce30e716_0_14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186" name="Google Shape;186;g2d4ce30e716_0_14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2d4ce30e716_0_14"/>
          <p:cNvSpPr txBox="1"/>
          <p:nvPr/>
        </p:nvSpPr>
        <p:spPr>
          <a:xfrm>
            <a:off x="1342696" y="719975"/>
            <a:ext cx="73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Función actualizar_persona()</a:t>
            </a:r>
            <a:endParaRPr b="0" i="0" sz="31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88" name="Google Shape;188;g2d4ce30e716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d4ce30e716_0_14"/>
          <p:cNvSpPr txBox="1"/>
          <p:nvPr/>
        </p:nvSpPr>
        <p:spPr>
          <a:xfrm>
            <a:off x="555350" y="1630650"/>
            <a:ext cx="16536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La función actualizar_persona() permite modificar la información de una persona. Pedimos el nombre y la nueva edad, y actualizamos el registro con UPDATE.</a:t>
            </a:r>
            <a:endParaRPr b="0"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90" name="Google Shape;190;g2d4ce30e716_0_14"/>
          <p:cNvSpPr txBox="1"/>
          <p:nvPr/>
        </p:nvSpPr>
        <p:spPr>
          <a:xfrm>
            <a:off x="2440100" y="1630650"/>
            <a:ext cx="6045600" cy="270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actualizar_persona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sqlite3.connect(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"base_datos.db"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conexion.cursor()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nombre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"Nombre de la persona: 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nueva_edad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69D50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"Nueva edad: 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cursor.execute(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"UPDATE Personas SET edad = ? WHERE nombre = ?"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(nueva_edad, nombre)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conexion.commit()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conexion.close()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50ef301ce_0_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00" name="Google Shape;200;g2d50ef301ce_0_30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1" name="Google Shape;201;g2d50ef301ce_0_30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202" name="Google Shape;202;g2d50ef301ce_0_30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203" name="Google Shape;203;g2d50ef301ce_0_30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g2d50ef301ce_0_30"/>
          <p:cNvSpPr txBox="1"/>
          <p:nvPr/>
        </p:nvSpPr>
        <p:spPr>
          <a:xfrm>
            <a:off x="1342696" y="719975"/>
            <a:ext cx="73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Función eliminar_persona()</a:t>
            </a:r>
            <a:endParaRPr b="0" i="0" sz="31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05" name="Google Shape;205;g2d50ef301ce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d50ef301ce_0_30"/>
          <p:cNvSpPr txBox="1"/>
          <p:nvPr/>
        </p:nvSpPr>
        <p:spPr>
          <a:xfrm>
            <a:off x="555350" y="1630650"/>
            <a:ext cx="6045600" cy="270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eliminar_persona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sqlite3.connect(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"base_datos.db"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conexion.cursor()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nombre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"Nombre de la persona a eliminar: 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cursor.execute(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"DELETE FROM Personas WHERE nombre = ?"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(nombre,)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conexion.commit()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conexion.close()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7" name="Google Shape;207;g2d50ef301ce_0_30"/>
          <p:cNvSpPr txBox="1"/>
          <p:nvPr/>
        </p:nvSpPr>
        <p:spPr>
          <a:xfrm>
            <a:off x="6848275" y="1630650"/>
            <a:ext cx="1653600" cy="25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Con esta función, eliminamos un registro específico,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indispensable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 para dar de baja aquellos datos que ya no necesitamos. Solicitamos el nombre de la persona a borrar y ejecutamos una consulta DELETE.</a:t>
            </a:r>
            <a:endParaRPr b="0"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50ef301ce_0_5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17" name="Google Shape;217;g2d50ef301ce_0_53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8" name="Google Shape;218;g2d50ef301ce_0_53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219" name="Google Shape;219;g2d50ef301ce_0_53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220" name="Google Shape;220;g2d50ef301ce_0_53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g2d50ef301ce_0_53"/>
          <p:cNvSpPr txBox="1"/>
          <p:nvPr/>
        </p:nvSpPr>
        <p:spPr>
          <a:xfrm>
            <a:off x="1342696" y="719975"/>
            <a:ext cx="73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Función buscar_persona()</a:t>
            </a:r>
            <a:endParaRPr sz="3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22" name="Google Shape;222;g2d50ef301ce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d50ef301ce_0_53"/>
          <p:cNvSpPr txBox="1"/>
          <p:nvPr/>
        </p:nvSpPr>
        <p:spPr>
          <a:xfrm>
            <a:off x="555350" y="1630650"/>
            <a:ext cx="16536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Con esta función podremos consultar los datos almacenados en un registro específico. En nuestro ejemplo, recuperamos los datos de una persona usando su nombre.</a:t>
            </a:r>
            <a:endParaRPr b="0"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24" name="Google Shape;224;g2d50ef301ce_0_53"/>
          <p:cNvSpPr txBox="1"/>
          <p:nvPr/>
        </p:nvSpPr>
        <p:spPr>
          <a:xfrm>
            <a:off x="2440100" y="1630650"/>
            <a:ext cx="6045600" cy="270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buscar_persona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sqlite3.connect(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"base_datos.db"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conexion.cursor()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nombre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"Nombre de la persona: 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cursor.execute(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"SELECT * FROM Personas WHERE nombre = ?"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(nombre,))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resultado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cursor.fetchone()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"Nombre:"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resultado[</a:t>
            </a:r>
            <a:r>
              <a:rPr lang="es" sz="1050">
                <a:solidFill>
                  <a:srgbClr val="6CB6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"Edad:"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resultado[</a:t>
            </a:r>
            <a:r>
              <a:rPr lang="es" sz="1050">
                <a:solidFill>
                  <a:srgbClr val="6CB6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"Ciudad:"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resultado[</a:t>
            </a:r>
            <a:r>
              <a:rPr lang="es" sz="1050">
                <a:solidFill>
                  <a:srgbClr val="6CB6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conexion.close()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50ef301ce_0_7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34" name="Google Shape;234;g2d50ef301ce_0_73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5" name="Google Shape;235;g2d50ef301ce_0_73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236" name="Google Shape;236;g2d50ef301ce_0_73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237" name="Google Shape;237;g2d50ef301ce_0_73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g2d50ef301ce_0_73"/>
          <p:cNvSpPr txBox="1"/>
          <p:nvPr/>
        </p:nvSpPr>
        <p:spPr>
          <a:xfrm>
            <a:off x="1342696" y="719975"/>
            <a:ext cx="731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Función reporte_menores_edad()</a:t>
            </a:r>
            <a:endParaRPr b="0" i="0" sz="29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39" name="Google Shape;239;g2d50ef301ce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d50ef301ce_0_73"/>
          <p:cNvSpPr txBox="1"/>
          <p:nvPr/>
        </p:nvSpPr>
        <p:spPr>
          <a:xfrm>
            <a:off x="555350" y="1630650"/>
            <a:ext cx="6045600" cy="270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reporte_menores_edad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sqlite3.connect(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"base_datos.db"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conexion.cursor()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cursor.execute(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"SELECT * FROM Personas WHERE edad &lt; 18"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resultados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cursor.fetchall()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registro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resultados: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"Nombre:"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registro[</a:t>
            </a:r>
            <a:r>
              <a:rPr lang="es" sz="1050">
                <a:solidFill>
                  <a:srgbClr val="6CB6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"Edad:"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registro[</a:t>
            </a:r>
            <a:r>
              <a:rPr lang="es" sz="1050">
                <a:solidFill>
                  <a:srgbClr val="6CB6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"Ciudad:"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registro[</a:t>
            </a:r>
            <a:r>
              <a:rPr lang="es" sz="1050">
                <a:solidFill>
                  <a:srgbClr val="6CB6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conexion.close()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g2d50ef301ce_0_73"/>
          <p:cNvSpPr txBox="1"/>
          <p:nvPr/>
        </p:nvSpPr>
        <p:spPr>
          <a:xfrm>
            <a:off x="6848275" y="1630650"/>
            <a:ext cx="16536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Ahora, aplicaremos la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cláusula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 WHERE para “filtrar” los registros utilizando un criterio que permite seleccionar solamente aquellos en los que el valor del campo “edad” sea menor a 18.</a:t>
            </a:r>
            <a:endParaRPr b="0"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50ef301ce_0_9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51" name="Google Shape;251;g2d50ef301ce_0_91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2" name="Google Shape;252;g2d50ef301ce_0_91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253" name="Google Shape;253;g2d50ef301ce_0_91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254" name="Google Shape;254;g2d50ef301ce_0_91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g2d50ef301ce_0_91"/>
          <p:cNvSpPr txBox="1"/>
          <p:nvPr/>
        </p:nvSpPr>
        <p:spPr>
          <a:xfrm>
            <a:off x="1342696" y="719975"/>
            <a:ext cx="73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Menú principal</a:t>
            </a:r>
            <a:endParaRPr b="0" i="0" sz="31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56" name="Google Shape;256;g2d50ef301ce_0_91"/>
          <p:cNvSpPr txBox="1"/>
          <p:nvPr/>
        </p:nvSpPr>
        <p:spPr>
          <a:xfrm>
            <a:off x="3732950" y="1559925"/>
            <a:ext cx="485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Es necesario implementar un menú que nos permita utilizar todas las funciones desarrolladas. Puede tener una estructura como la siguiente:</a:t>
            </a:r>
            <a:endParaRPr b="0"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257" name="Google Shape;257;g2d50ef301ce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d50ef301ce_0_91"/>
          <p:cNvSpPr txBox="1"/>
          <p:nvPr/>
        </p:nvSpPr>
        <p:spPr>
          <a:xfrm>
            <a:off x="3767150" y="2260325"/>
            <a:ext cx="4821600" cy="17811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mostrar_menu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Menú:"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"1. Registrar persona"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"2. Mostrar personas"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68390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# Continúa con las demás opciones</a:t>
            </a:r>
            <a:endParaRPr sz="1050">
              <a:solidFill>
                <a:srgbClr val="768390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9" name="Google Shape;259;g2d50ef301ce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350" y="1433950"/>
            <a:ext cx="2912174" cy="291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50ef301ce_0_11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69" name="Google Shape;269;g2d50ef301ce_0_115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0" name="Google Shape;270;g2d50ef301ce_0_115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271" name="Google Shape;271;g2d50ef301ce_0_115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272" name="Google Shape;272;g2d50ef301ce_0_115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g2d50ef301ce_0_115"/>
          <p:cNvSpPr txBox="1"/>
          <p:nvPr/>
        </p:nvSpPr>
        <p:spPr>
          <a:xfrm>
            <a:off x="1342696" y="719975"/>
            <a:ext cx="73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Llamada al menú principal</a:t>
            </a:r>
            <a:endParaRPr b="0" i="0" sz="31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74" name="Google Shape;274;g2d50ef301ce_0_115"/>
          <p:cNvSpPr txBox="1"/>
          <p:nvPr/>
        </p:nvSpPr>
        <p:spPr>
          <a:xfrm>
            <a:off x="555350" y="1594175"/>
            <a:ext cx="8038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Al final del archivo, deberás incluir la llamada a la función que muestra el menú (por ejemplo, </a:t>
            </a:r>
            <a:r>
              <a:rPr i="1" lang="es">
                <a:latin typeface="Archivo Narrow"/>
                <a:ea typeface="Archivo Narrow"/>
                <a:cs typeface="Archivo Narrow"/>
                <a:sym typeface="Archivo Narrow"/>
              </a:rPr>
              <a:t>mostrar_menu()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) , para lanzar el menú interactivo del programa.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Recordá que las funciones deben estar definidas antes de ser invocadas, por lo que esta llamada probablemente estará al final de tu script Python.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275" name="Google Shape;275;g2d50ef301ce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d50ef301ce_0_115"/>
          <p:cNvSpPr txBox="1"/>
          <p:nvPr/>
        </p:nvSpPr>
        <p:spPr>
          <a:xfrm>
            <a:off x="1269050" y="2997875"/>
            <a:ext cx="6611400" cy="946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7683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68390"/>
                </a:solidFill>
                <a:latin typeface="Courier New"/>
                <a:ea typeface="Courier New"/>
                <a:cs typeface="Courier New"/>
                <a:sym typeface="Courier New"/>
              </a:rPr>
              <a:t># Iniciar el programa llamando al menú principal</a:t>
            </a:r>
            <a:endParaRPr sz="1050">
              <a:solidFill>
                <a:srgbClr val="7683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DCBDFB"/>
                </a:solidFill>
                <a:latin typeface="Courier New"/>
                <a:ea typeface="Courier New"/>
                <a:cs typeface="Courier New"/>
                <a:sym typeface="Courier New"/>
              </a:rPr>
              <a:t>mostrar_menu</a:t>
            </a:r>
            <a:r>
              <a:rPr lang="es" sz="105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5d8d5d7ec_0_5"/>
          <p:cNvSpPr txBox="1"/>
          <p:nvPr/>
        </p:nvSpPr>
        <p:spPr>
          <a:xfrm>
            <a:off x="-71075" y="1934525"/>
            <a:ext cx="92151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s" sz="4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Proyecto Final Integrador</a:t>
            </a:r>
            <a:endParaRPr b="1" i="0" sz="4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2" name="Google Shape;282;g2d5d8d5d7ec_0_5"/>
          <p:cNvSpPr txBox="1"/>
          <p:nvPr/>
        </p:nvSpPr>
        <p:spPr>
          <a:xfrm>
            <a:off x="10454750" y="1472825"/>
            <a:ext cx="491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d5d8d5d7ec_0_5"/>
          <p:cNvSpPr txBox="1"/>
          <p:nvPr/>
        </p:nvSpPr>
        <p:spPr>
          <a:xfrm>
            <a:off x="2434650" y="3118275"/>
            <a:ext cx="4274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Clase N° 1</a:t>
            </a:r>
            <a:r>
              <a:rPr lang="es" sz="18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5</a:t>
            </a:r>
            <a:r>
              <a:rPr b="0" i="0" lang="es" sz="1800" u="none" cap="none" strike="noStrik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3da84f5ff_0_83"/>
          <p:cNvSpPr/>
          <p:nvPr/>
        </p:nvSpPr>
        <p:spPr>
          <a:xfrm>
            <a:off x="0" y="635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93" name="Google Shape;293;g313da84f5ff_0_83"/>
          <p:cNvCxnSpPr/>
          <p:nvPr/>
        </p:nvCxnSpPr>
        <p:spPr>
          <a:xfrm rot="6290">
            <a:off x="555358" y="1438738"/>
            <a:ext cx="5247009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g313da84f5ff_0_83"/>
          <p:cNvSpPr txBox="1"/>
          <p:nvPr/>
        </p:nvSpPr>
        <p:spPr>
          <a:xfrm>
            <a:off x="656075" y="1840676"/>
            <a:ext cx="3494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latin typeface="Archivo Narrow"/>
                <a:ea typeface="Archivo Narrow"/>
                <a:cs typeface="Archivo Narrow"/>
                <a:sym typeface="Archivo Narrow"/>
              </a:rPr>
              <a:t>Estamos en la etapa final del curso y es hora de poner en práctica todo lo que hemos aprendido en el </a:t>
            </a:r>
            <a:r>
              <a:rPr b="1" lang="es" sz="1200">
                <a:latin typeface="Archivo Narrow"/>
                <a:ea typeface="Archivo Narrow"/>
                <a:cs typeface="Archivo Narrow"/>
                <a:sym typeface="Archivo Narrow"/>
              </a:rPr>
              <a:t>Proyecto Final Integrador (PFI)</a:t>
            </a:r>
            <a:r>
              <a:rPr lang="es" sz="1200">
                <a:latin typeface="Archivo Narrow"/>
                <a:ea typeface="Archivo Narrow"/>
                <a:cs typeface="Archivo Narrow"/>
                <a:sym typeface="Archivo Narrow"/>
              </a:rPr>
              <a:t>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g313da84f5ff_0_83"/>
          <p:cNvCxnSpPr/>
          <p:nvPr/>
        </p:nvCxnSpPr>
        <p:spPr>
          <a:xfrm rot="5429930">
            <a:off x="3234721" y="2795463"/>
            <a:ext cx="2170882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g313da84f5ff_0_83"/>
          <p:cNvSpPr txBox="1"/>
          <p:nvPr/>
        </p:nvSpPr>
        <p:spPr>
          <a:xfrm>
            <a:off x="4617619" y="1840681"/>
            <a:ext cx="3402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latin typeface="Archivo Narrow"/>
                <a:ea typeface="Archivo Narrow"/>
                <a:cs typeface="Archivo Narrow"/>
                <a:sym typeface="Archivo Narrow"/>
              </a:rPr>
              <a:t>Formato de Entrega:</a:t>
            </a:r>
            <a:endParaRPr b="1" i="0" sz="7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297" name="Google Shape;297;g313da84f5ff_0_83"/>
          <p:cNvGrpSpPr/>
          <p:nvPr/>
        </p:nvGrpSpPr>
        <p:grpSpPr>
          <a:xfrm>
            <a:off x="555362" y="592207"/>
            <a:ext cx="700421" cy="692039"/>
            <a:chOff x="0" y="0"/>
            <a:chExt cx="1867789" cy="1845437"/>
          </a:xfrm>
        </p:grpSpPr>
        <p:sp>
          <p:nvSpPr>
            <p:cNvPr id="298" name="Google Shape;298;g313da84f5ff_0_83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</p:sp>
        <p:sp>
          <p:nvSpPr>
            <p:cNvPr id="299" name="Google Shape;299;g313da84f5ff_0_83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g313da84f5ff_0_83"/>
          <p:cNvSpPr/>
          <p:nvPr/>
        </p:nvSpPr>
        <p:spPr>
          <a:xfrm>
            <a:off x="645837" y="647919"/>
            <a:ext cx="519475" cy="519500"/>
          </a:xfrm>
          <a:custGeom>
            <a:rect b="b" l="l" r="r" t="t"/>
            <a:pathLst>
              <a:path extrusionOk="0" h="1039000" w="1038950">
                <a:moveTo>
                  <a:pt x="0" y="0"/>
                </a:moveTo>
                <a:lnTo>
                  <a:pt x="1038950" y="0"/>
                </a:lnTo>
                <a:lnTo>
                  <a:pt x="1038950" y="1039000"/>
                </a:lnTo>
                <a:lnTo>
                  <a:pt x="0" y="10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1" name="Google Shape;301;g313da84f5ff_0_83"/>
          <p:cNvGrpSpPr/>
          <p:nvPr/>
        </p:nvGrpSpPr>
        <p:grpSpPr>
          <a:xfrm>
            <a:off x="1347824" y="982150"/>
            <a:ext cx="3741636" cy="382795"/>
            <a:chOff x="0" y="-9525"/>
            <a:chExt cx="1426200" cy="201641"/>
          </a:xfrm>
        </p:grpSpPr>
        <p:sp>
          <p:nvSpPr>
            <p:cNvPr id="302" name="Google Shape;302;g313da84f5ff_0_83"/>
            <p:cNvSpPr/>
            <p:nvPr/>
          </p:nvSpPr>
          <p:spPr>
            <a:xfrm>
              <a:off x="0" y="0"/>
              <a:ext cx="1426073" cy="192116"/>
            </a:xfrm>
            <a:custGeom>
              <a:rect b="b" l="l" r="r" t="t"/>
              <a:pathLst>
                <a:path extrusionOk="0" h="192116" w="1426073">
                  <a:moveTo>
                    <a:pt x="0" y="0"/>
                  </a:moveTo>
                  <a:lnTo>
                    <a:pt x="1426073" y="0"/>
                  </a:lnTo>
                  <a:lnTo>
                    <a:pt x="1426073" y="192116"/>
                  </a:lnTo>
                  <a:lnTo>
                    <a:pt x="0" y="192116"/>
                  </a:lnTo>
                  <a:close/>
                </a:path>
              </a:pathLst>
            </a:custGeom>
            <a:solidFill>
              <a:srgbClr val="D2A6F4">
                <a:alpha val="50590"/>
              </a:srgbClr>
            </a:solidFill>
            <a:ln>
              <a:noFill/>
            </a:ln>
          </p:spPr>
        </p:sp>
        <p:sp>
          <p:nvSpPr>
            <p:cNvPr id="303" name="Google Shape;303;g313da84f5ff_0_83"/>
            <p:cNvSpPr txBox="1"/>
            <p:nvPr/>
          </p:nvSpPr>
          <p:spPr>
            <a:xfrm>
              <a:off x="0" y="-9525"/>
              <a:ext cx="14262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g313da84f5ff_0_83"/>
          <p:cNvSpPr txBox="1"/>
          <p:nvPr/>
        </p:nvSpPr>
        <p:spPr>
          <a:xfrm>
            <a:off x="1648000" y="1007725"/>
            <a:ext cx="252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Obligatorio | Entregable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13da84f5ff_0_83"/>
          <p:cNvSpPr txBox="1"/>
          <p:nvPr/>
        </p:nvSpPr>
        <p:spPr>
          <a:xfrm>
            <a:off x="1344420" y="453000"/>
            <a:ext cx="699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latin typeface="Archivo Narrow"/>
                <a:ea typeface="Archivo Narrow"/>
                <a:cs typeface="Archivo Narrow"/>
                <a:sym typeface="Archivo Narrow"/>
              </a:rPr>
              <a:t>Proyecto Final Integrador</a:t>
            </a:r>
            <a:endParaRPr b="1" i="0" sz="7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06" name="Google Shape;306;g313da84f5ff_0_83"/>
          <p:cNvSpPr/>
          <p:nvPr/>
        </p:nvSpPr>
        <p:spPr>
          <a:xfrm>
            <a:off x="1344427" y="1012883"/>
            <a:ext cx="300187" cy="300187"/>
          </a:xfrm>
          <a:custGeom>
            <a:rect b="b" l="l" r="r" t="t"/>
            <a:pathLst>
              <a:path extrusionOk="0" h="600374" w="600374">
                <a:moveTo>
                  <a:pt x="0" y="0"/>
                </a:moveTo>
                <a:lnTo>
                  <a:pt x="600374" y="0"/>
                </a:lnTo>
                <a:lnTo>
                  <a:pt x="600374" y="600374"/>
                </a:lnTo>
                <a:lnTo>
                  <a:pt x="0" y="60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g313da84f5ff_0_83"/>
          <p:cNvSpPr txBox="1"/>
          <p:nvPr/>
        </p:nvSpPr>
        <p:spPr>
          <a:xfrm>
            <a:off x="4617625" y="2007938"/>
            <a:ext cx="37416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Compartir un link al drive</a:t>
            </a:r>
            <a:r>
              <a:rPr lang="es" sz="12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(público) que contenga los archivos y carpetas que conforman tu proyecto. Los links deberán ser entregados en el apartado de “Entrega de Proyecto” en el Campus Virtual.</a:t>
            </a:r>
            <a:endParaRPr b="1" i="0" sz="1200" u="none" cap="none" strike="noStrike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08" name="Google Shape;308;g313da84f5ff_0_83"/>
          <p:cNvSpPr txBox="1"/>
          <p:nvPr/>
        </p:nvSpPr>
        <p:spPr>
          <a:xfrm>
            <a:off x="605675" y="2571750"/>
            <a:ext cx="3595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El objetivo es </a:t>
            </a:r>
            <a:r>
              <a:rPr b="1" lang="es" sz="12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crear una aplicación en Python capaz de gestionar el inventario de una pequeña tienda</a:t>
            </a:r>
            <a:r>
              <a:rPr lang="es" sz="12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. Esta aplicación funcionará desde la terminal </a:t>
            </a:r>
            <a:r>
              <a:rPr b="1" lang="es" sz="12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y hará uso de una base de datos</a:t>
            </a:r>
            <a:r>
              <a:rPr lang="es" sz="12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, permitiendo que los datos se guarden de forma permanente.</a:t>
            </a:r>
            <a:endParaRPr sz="12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3da84f5ff_0_10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18" name="Google Shape;318;g313da84f5ff_0_108"/>
          <p:cNvCxnSpPr/>
          <p:nvPr/>
        </p:nvCxnSpPr>
        <p:spPr>
          <a:xfrm rot="6290">
            <a:off x="555358" y="1438738"/>
            <a:ext cx="5247009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g313da84f5ff_0_108"/>
          <p:cNvSpPr txBox="1"/>
          <p:nvPr/>
        </p:nvSpPr>
        <p:spPr>
          <a:xfrm>
            <a:off x="803231" y="1710081"/>
            <a:ext cx="3494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20" name="Google Shape;320;g313da84f5ff_0_108"/>
          <p:cNvSpPr txBox="1"/>
          <p:nvPr/>
        </p:nvSpPr>
        <p:spPr>
          <a:xfrm>
            <a:off x="803225" y="2084300"/>
            <a:ext cx="76377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Char char="●"/>
            </a:pP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Registro de productos: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Ingresar nuevos productos al inventario, solicitando nombre, descripción, cantidad disponible, precio y categoría.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Char char="●"/>
            </a:pP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Consulta de productos: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Consultar el inventario y ver la información detallada de cada producto, como stock disponible y precio.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Char char="●"/>
            </a:pP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Actualización de productos: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Modificar la cantidad disponible de un producto específico.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Char char="●"/>
            </a:pP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Eliminación de productos: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 Permitir eliminar productos del inventario.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Char char="●"/>
            </a:pP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Listado Completo: 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Generar un listado completo del inventario.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</a:pP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Reporte de Bajo Stock:</a:t>
            </a: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Mostrar un reporte de productos con bajo stock. 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321" name="Google Shape;321;g313da84f5ff_0_108"/>
          <p:cNvGrpSpPr/>
          <p:nvPr/>
        </p:nvGrpSpPr>
        <p:grpSpPr>
          <a:xfrm>
            <a:off x="555362" y="592207"/>
            <a:ext cx="700421" cy="692039"/>
            <a:chOff x="0" y="0"/>
            <a:chExt cx="1867789" cy="1845437"/>
          </a:xfrm>
        </p:grpSpPr>
        <p:sp>
          <p:nvSpPr>
            <p:cNvPr id="322" name="Google Shape;322;g313da84f5ff_0_108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</p:sp>
        <p:sp>
          <p:nvSpPr>
            <p:cNvPr id="323" name="Google Shape;323;g313da84f5ff_0_108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g313da84f5ff_0_108"/>
          <p:cNvSpPr/>
          <p:nvPr/>
        </p:nvSpPr>
        <p:spPr>
          <a:xfrm>
            <a:off x="645837" y="647919"/>
            <a:ext cx="519475" cy="519500"/>
          </a:xfrm>
          <a:custGeom>
            <a:rect b="b" l="l" r="r" t="t"/>
            <a:pathLst>
              <a:path extrusionOk="0" h="1039000" w="1038950">
                <a:moveTo>
                  <a:pt x="0" y="0"/>
                </a:moveTo>
                <a:lnTo>
                  <a:pt x="1038950" y="0"/>
                </a:lnTo>
                <a:lnTo>
                  <a:pt x="1038950" y="1039000"/>
                </a:lnTo>
                <a:lnTo>
                  <a:pt x="0" y="10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g313da84f5ff_0_108"/>
          <p:cNvSpPr txBox="1"/>
          <p:nvPr/>
        </p:nvSpPr>
        <p:spPr>
          <a:xfrm>
            <a:off x="1353075" y="668825"/>
            <a:ext cx="7228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Archivo Narrow"/>
                <a:ea typeface="Archivo Narrow"/>
                <a:cs typeface="Archivo Narrow"/>
                <a:sym typeface="Archivo Narrow"/>
              </a:rPr>
              <a:t>Funcionalidad básica de la aplicación</a:t>
            </a:r>
            <a:endParaRPr b="1" sz="7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26" name="Google Shape;326;g313da84f5ff_0_108"/>
          <p:cNvSpPr/>
          <p:nvPr/>
        </p:nvSpPr>
        <p:spPr>
          <a:xfrm>
            <a:off x="721600" y="1579250"/>
            <a:ext cx="7860028" cy="369347"/>
          </a:xfrm>
          <a:custGeom>
            <a:rect b="b" l="l" r="r" t="t"/>
            <a:pathLst>
              <a:path extrusionOk="0" h="176721" w="1803793">
                <a:moveTo>
                  <a:pt x="0" y="0"/>
                </a:moveTo>
                <a:lnTo>
                  <a:pt x="1803793" y="0"/>
                </a:lnTo>
                <a:lnTo>
                  <a:pt x="1803793" y="176721"/>
                </a:lnTo>
                <a:lnTo>
                  <a:pt x="0" y="176721"/>
                </a:lnTo>
                <a:close/>
              </a:path>
            </a:pathLst>
          </a:custGeom>
          <a:solidFill>
            <a:srgbClr val="D2A6F4">
              <a:alpha val="50590"/>
            </a:srgbClr>
          </a:solidFill>
          <a:ln>
            <a:noFill/>
          </a:ln>
        </p:spPr>
      </p:sp>
      <p:sp>
        <p:nvSpPr>
          <p:cNvPr id="327" name="Google Shape;327;g313da84f5ff_0_108"/>
          <p:cNvSpPr txBox="1"/>
          <p:nvPr/>
        </p:nvSpPr>
        <p:spPr>
          <a:xfrm>
            <a:off x="1158725" y="1548375"/>
            <a:ext cx="728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Tu aplicación le debe permitir a la persona que lo utiliza efectuar:</a:t>
            </a:r>
            <a:endParaRPr b="1" sz="16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28" name="Google Shape;328;g313da84f5ff_0_108"/>
          <p:cNvSpPr/>
          <p:nvPr/>
        </p:nvSpPr>
        <p:spPr>
          <a:xfrm>
            <a:off x="858527" y="1613708"/>
            <a:ext cx="300187" cy="300187"/>
          </a:xfrm>
          <a:custGeom>
            <a:rect b="b" l="l" r="r" t="t"/>
            <a:pathLst>
              <a:path extrusionOk="0" h="600374" w="600374">
                <a:moveTo>
                  <a:pt x="0" y="0"/>
                </a:moveTo>
                <a:lnTo>
                  <a:pt x="600374" y="0"/>
                </a:lnTo>
                <a:lnTo>
                  <a:pt x="600374" y="600374"/>
                </a:lnTo>
                <a:lnTo>
                  <a:pt x="0" y="60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3da84f5ff_0_219"/>
          <p:cNvSpPr/>
          <p:nvPr/>
        </p:nvSpPr>
        <p:spPr>
          <a:xfrm>
            <a:off x="2650888" y="3562625"/>
            <a:ext cx="3842225" cy="558577"/>
          </a:xfrm>
          <a:custGeom>
            <a:rect b="b" l="l" r="r" t="t"/>
            <a:pathLst>
              <a:path extrusionOk="0" h="192116" w="1657918">
                <a:moveTo>
                  <a:pt x="0" y="0"/>
                </a:moveTo>
                <a:lnTo>
                  <a:pt x="1657918" y="0"/>
                </a:lnTo>
                <a:lnTo>
                  <a:pt x="1657918" y="192116"/>
                </a:lnTo>
                <a:lnTo>
                  <a:pt x="0" y="192116"/>
                </a:lnTo>
                <a:close/>
              </a:path>
            </a:pathLst>
          </a:custGeom>
          <a:solidFill>
            <a:srgbClr val="D2A6F4">
              <a:alpha val="50590"/>
            </a:srgbClr>
          </a:solidFill>
          <a:ln>
            <a:noFill/>
          </a:ln>
        </p:spPr>
      </p:sp>
      <p:sp>
        <p:nvSpPr>
          <p:cNvPr id="334" name="Google Shape;334;g313da84f5ff_0_219"/>
          <p:cNvSpPr/>
          <p:nvPr/>
        </p:nvSpPr>
        <p:spPr>
          <a:xfrm>
            <a:off x="636325" y="1713450"/>
            <a:ext cx="1003040" cy="364540"/>
          </a:xfrm>
          <a:custGeom>
            <a:rect b="b" l="l" r="r" t="t"/>
            <a:pathLst>
              <a:path extrusionOk="0" h="192116" w="1657918">
                <a:moveTo>
                  <a:pt x="0" y="0"/>
                </a:moveTo>
                <a:lnTo>
                  <a:pt x="1657918" y="0"/>
                </a:lnTo>
                <a:lnTo>
                  <a:pt x="1657918" y="192116"/>
                </a:lnTo>
                <a:lnTo>
                  <a:pt x="0" y="192116"/>
                </a:lnTo>
                <a:close/>
              </a:path>
            </a:pathLst>
          </a:custGeom>
          <a:solidFill>
            <a:srgbClr val="D2A6F4">
              <a:alpha val="50590"/>
            </a:srgbClr>
          </a:solidFill>
          <a:ln>
            <a:noFill/>
          </a:ln>
        </p:spPr>
      </p:sp>
      <p:sp>
        <p:nvSpPr>
          <p:cNvPr id="335" name="Google Shape;335;g313da84f5ff_0_219"/>
          <p:cNvSpPr txBox="1"/>
          <p:nvPr/>
        </p:nvSpPr>
        <p:spPr>
          <a:xfrm>
            <a:off x="1382750" y="557125"/>
            <a:ext cx="71571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s" sz="35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</a:t>
            </a:r>
            <a:r>
              <a:rPr b="1" lang="es" sz="35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ntrega de proyecto</a:t>
            </a:r>
            <a:endParaRPr b="1" i="0" sz="3500" u="none" cap="none" strike="noStrike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cxnSp>
        <p:nvCxnSpPr>
          <p:cNvPr id="336" name="Google Shape;336;g313da84f5ff_0_219"/>
          <p:cNvCxnSpPr/>
          <p:nvPr/>
        </p:nvCxnSpPr>
        <p:spPr>
          <a:xfrm>
            <a:off x="560125" y="1438700"/>
            <a:ext cx="5237400" cy="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g313da84f5ff_0_219"/>
          <p:cNvSpPr txBox="1"/>
          <p:nvPr/>
        </p:nvSpPr>
        <p:spPr>
          <a:xfrm>
            <a:off x="604050" y="1689725"/>
            <a:ext cx="79359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Recuerda:</a:t>
            </a:r>
            <a:endParaRPr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Esta instancia de entrega es obligatoria.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Recuerda seguir las buenas prácticas de codificación que hemos discutido en clase y utilizar bucles, listas y condicionales de manera eficiente.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No dudes en consultar a tu instructor o instructora sobre cualquier aspecto del trabajo que te genere dudas.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338" name="Google Shape;338;g313da84f5ff_0_219"/>
          <p:cNvGrpSpPr/>
          <p:nvPr/>
        </p:nvGrpSpPr>
        <p:grpSpPr>
          <a:xfrm>
            <a:off x="633775" y="557100"/>
            <a:ext cx="748983" cy="741681"/>
            <a:chOff x="0" y="0"/>
            <a:chExt cx="1867789" cy="1845437"/>
          </a:xfrm>
        </p:grpSpPr>
        <p:sp>
          <p:nvSpPr>
            <p:cNvPr id="339" name="Google Shape;339;g313da84f5ff_0_219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</p:sp>
        <p:sp>
          <p:nvSpPr>
            <p:cNvPr id="340" name="Google Shape;340;g313da84f5ff_0_219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g313da84f5ff_0_219"/>
          <p:cNvSpPr/>
          <p:nvPr/>
        </p:nvSpPr>
        <p:spPr>
          <a:xfrm>
            <a:off x="748537" y="668181"/>
            <a:ext cx="519475" cy="519500"/>
          </a:xfrm>
          <a:custGeom>
            <a:rect b="b" l="l" r="r" t="t"/>
            <a:pathLst>
              <a:path extrusionOk="0" h="1039000" w="1038950">
                <a:moveTo>
                  <a:pt x="0" y="0"/>
                </a:moveTo>
                <a:lnTo>
                  <a:pt x="1038950" y="0"/>
                </a:lnTo>
                <a:lnTo>
                  <a:pt x="1038950" y="1039000"/>
                </a:lnTo>
                <a:lnTo>
                  <a:pt x="0" y="10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g313da84f5ff_0_219"/>
          <p:cNvSpPr txBox="1"/>
          <p:nvPr/>
        </p:nvSpPr>
        <p:spPr>
          <a:xfrm>
            <a:off x="3223875" y="3649463"/>
            <a:ext cx="318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Tendrás 7 días de corrido para realizar la entrega</a:t>
            </a:r>
            <a:endParaRPr sz="13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43" name="Google Shape;343;g313da84f5ff_0_219"/>
          <p:cNvSpPr/>
          <p:nvPr/>
        </p:nvSpPr>
        <p:spPr>
          <a:xfrm>
            <a:off x="2716450" y="3642925"/>
            <a:ext cx="450281" cy="384239"/>
          </a:xfrm>
          <a:custGeom>
            <a:rect b="b" l="l" r="r" t="t"/>
            <a:pathLst>
              <a:path extrusionOk="0" h="600374" w="600374">
                <a:moveTo>
                  <a:pt x="0" y="0"/>
                </a:moveTo>
                <a:lnTo>
                  <a:pt x="600374" y="0"/>
                </a:lnTo>
                <a:lnTo>
                  <a:pt x="600374" y="600373"/>
                </a:lnTo>
                <a:lnTo>
                  <a:pt x="0" y="600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22587397b_2_0"/>
          <p:cNvSpPr txBox="1"/>
          <p:nvPr/>
        </p:nvSpPr>
        <p:spPr>
          <a:xfrm>
            <a:off x="632700" y="1864600"/>
            <a:ext cx="78786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s" sz="4200" u="none" cap="none" strike="noStrike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¡Les damos la bienvenida! </a:t>
            </a:r>
            <a:endParaRPr b="1" i="0" sz="4200" u="none" cap="none" strike="noStrike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2" name="Google Shape;62;g2f22587397b_2_0"/>
          <p:cNvSpPr/>
          <p:nvPr/>
        </p:nvSpPr>
        <p:spPr>
          <a:xfrm>
            <a:off x="2234850" y="2701950"/>
            <a:ext cx="4674300" cy="52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2f22587397b_2_0"/>
          <p:cNvSpPr txBox="1"/>
          <p:nvPr/>
        </p:nvSpPr>
        <p:spPr>
          <a:xfrm>
            <a:off x="2582550" y="2701900"/>
            <a:ext cx="4274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Vamos a comenzar a grabar la clase</a:t>
            </a:r>
            <a:endParaRPr b="0" i="0" sz="2000" u="none" cap="none" strike="noStrike">
              <a:solidFill>
                <a:srgbClr val="434343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pic>
        <p:nvPicPr>
          <p:cNvPr id="64" name="Google Shape;64;g2f22587397b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7375" y="2813588"/>
            <a:ext cx="297825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22587397b_2_15"/>
          <p:cNvSpPr txBox="1"/>
          <p:nvPr/>
        </p:nvSpPr>
        <p:spPr>
          <a:xfrm>
            <a:off x="3714500" y="1309600"/>
            <a:ext cx="133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Clase</a:t>
            </a:r>
            <a:endParaRPr b="0" i="0" sz="25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0" name="Google Shape;70;g2f22587397b_2_15"/>
          <p:cNvSpPr txBox="1"/>
          <p:nvPr/>
        </p:nvSpPr>
        <p:spPr>
          <a:xfrm>
            <a:off x="4697325" y="1271050"/>
            <a:ext cx="8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s" sz="3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.</a:t>
            </a:r>
            <a:endParaRPr b="0" i="0" sz="3000" u="none" cap="none" strike="noStrike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1" name="Google Shape;71;g2f22587397b_2_15"/>
          <p:cNvSpPr txBox="1"/>
          <p:nvPr/>
        </p:nvSpPr>
        <p:spPr>
          <a:xfrm>
            <a:off x="3559255" y="2069275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SQLite</a:t>
            </a:r>
            <a:endParaRPr b="0" i="0" sz="16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2" name="Google Shape;72;g2f22587397b_2_15"/>
          <p:cNvSpPr txBox="1"/>
          <p:nvPr/>
        </p:nvSpPr>
        <p:spPr>
          <a:xfrm>
            <a:off x="3192750" y="2438575"/>
            <a:ext cx="23028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Definimos y creamos la base de datos.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Agregamos a las funciones creadas antes de las consultas de SQL.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Revisión del enunciado del TFI.</a:t>
            </a:r>
            <a:endParaRPr b="0" i="0" sz="10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3" name="Google Shape;73;g2f22587397b_2_15"/>
          <p:cNvSpPr txBox="1"/>
          <p:nvPr/>
        </p:nvSpPr>
        <p:spPr>
          <a:xfrm>
            <a:off x="6295500" y="1309600"/>
            <a:ext cx="133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Clase</a:t>
            </a:r>
            <a:endParaRPr b="0" i="0" sz="25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4" name="Google Shape;74;g2f22587397b_2_15"/>
          <p:cNvSpPr txBox="1"/>
          <p:nvPr/>
        </p:nvSpPr>
        <p:spPr>
          <a:xfrm>
            <a:off x="7278325" y="1271050"/>
            <a:ext cx="8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s" sz="3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6</a:t>
            </a: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.</a:t>
            </a:r>
            <a:endParaRPr b="0" i="0" sz="3000" u="none" cap="none" strike="noStrike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5" name="Google Shape;75;g2f22587397b_2_15"/>
          <p:cNvSpPr txBox="1"/>
          <p:nvPr/>
        </p:nvSpPr>
        <p:spPr>
          <a:xfrm>
            <a:off x="6140250" y="2069275"/>
            <a:ext cx="193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Proyecto Final</a:t>
            </a:r>
            <a:endParaRPr b="0" i="0" sz="16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6" name="Google Shape;76;g2f22587397b_2_15"/>
          <p:cNvSpPr txBox="1"/>
          <p:nvPr/>
        </p:nvSpPr>
        <p:spPr>
          <a:xfrm>
            <a:off x="5773750" y="2438575"/>
            <a:ext cx="23028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Módulo Colorama.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Retroalimentación general del curso y de los proyectos.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Conclusiones y cierre final.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7" name="Google Shape;77;g2f22587397b_2_15"/>
          <p:cNvSpPr txBox="1"/>
          <p:nvPr/>
        </p:nvSpPr>
        <p:spPr>
          <a:xfrm>
            <a:off x="1133500" y="1309588"/>
            <a:ext cx="133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Clase</a:t>
            </a:r>
            <a:endParaRPr b="0" i="0" sz="25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78" name="Google Shape;78;g2f22587397b_2_15"/>
          <p:cNvSpPr txBox="1"/>
          <p:nvPr/>
        </p:nvSpPr>
        <p:spPr>
          <a:xfrm>
            <a:off x="2116325" y="1271038"/>
            <a:ext cx="8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s" sz="3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b="0" i="0" lang="es" sz="30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.</a:t>
            </a:r>
            <a:endParaRPr b="0" i="0" sz="3000" u="none" cap="none" strike="noStrike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9" name="Google Shape;79;g2f22587397b_2_15"/>
          <p:cNvSpPr txBox="1"/>
          <p:nvPr/>
        </p:nvSpPr>
        <p:spPr>
          <a:xfrm>
            <a:off x="978255" y="2069263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Bases de Datos</a:t>
            </a:r>
            <a:endParaRPr sz="16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sp>
        <p:nvSpPr>
          <p:cNvPr id="80" name="Google Shape;80;g2f22587397b_2_15"/>
          <p:cNvSpPr txBox="1"/>
          <p:nvPr/>
        </p:nvSpPr>
        <p:spPr>
          <a:xfrm>
            <a:off x="611750" y="2438563"/>
            <a:ext cx="23028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I</a:t>
            </a: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nstalación y uso del módulo SQLite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Consultas SQL básicas desde Python con SQLite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chivo Thin"/>
              <a:buAutoNum type="arabicPeriod"/>
            </a:pPr>
            <a:r>
              <a:rPr lang="es" sz="1000">
                <a:solidFill>
                  <a:schemeClr val="lt1"/>
                </a:solidFill>
                <a:latin typeface="Archivo Thin"/>
                <a:ea typeface="Archivo Thin"/>
                <a:cs typeface="Archivo Thin"/>
                <a:sym typeface="Archivo Thin"/>
              </a:rPr>
              <a:t>Consultas SQL básicas: SELECT, INSERT, UPDATE, DELETE</a:t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3cb1caa2_0_0"/>
          <p:cNvSpPr txBox="1"/>
          <p:nvPr/>
        </p:nvSpPr>
        <p:spPr>
          <a:xfrm>
            <a:off x="718000" y="649725"/>
            <a:ext cx="53619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s" sz="3700" u="none" cap="none" strike="noStrike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Pero antes…</a:t>
            </a:r>
            <a:endParaRPr b="1" i="0" sz="3800" u="none" cap="none" strike="noStrike">
              <a:solidFill>
                <a:srgbClr val="434343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86" name="Google Shape;86;g2243cb1caa2_0_0"/>
          <p:cNvSpPr/>
          <p:nvPr/>
        </p:nvSpPr>
        <p:spPr>
          <a:xfrm>
            <a:off x="2622338" y="2196450"/>
            <a:ext cx="5984700" cy="8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3000" u="none" cap="none" strike="noStrike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¡Resolvamos los “</a:t>
            </a:r>
            <a:r>
              <a:rPr b="1" i="0" lang="es" sz="3000" u="none" cap="none" strike="noStrike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Ejercicios prácticos</a:t>
            </a:r>
            <a:r>
              <a:rPr b="0" i="0" lang="es" sz="3000" u="none" cap="none" strike="noStrike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” de la clase anterior!</a:t>
            </a:r>
            <a:endParaRPr b="0" i="0" sz="3000" u="none" cap="none" strike="noStrike">
              <a:solidFill>
                <a:srgbClr val="434343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grpSp>
        <p:nvGrpSpPr>
          <p:cNvPr id="87" name="Google Shape;87;g2243cb1caa2_0_0"/>
          <p:cNvGrpSpPr/>
          <p:nvPr/>
        </p:nvGrpSpPr>
        <p:grpSpPr>
          <a:xfrm>
            <a:off x="896513" y="1877400"/>
            <a:ext cx="1614234" cy="1678793"/>
            <a:chOff x="0" y="-9525"/>
            <a:chExt cx="354123" cy="394843"/>
          </a:xfrm>
        </p:grpSpPr>
        <p:sp>
          <p:nvSpPr>
            <p:cNvPr id="88" name="Google Shape;88;g2243cb1caa2_0_0"/>
            <p:cNvSpPr/>
            <p:nvPr/>
          </p:nvSpPr>
          <p:spPr>
            <a:xfrm>
              <a:off x="0" y="0"/>
              <a:ext cx="354123" cy="385318"/>
            </a:xfrm>
            <a:custGeom>
              <a:rect b="b" l="l" r="r" t="t"/>
              <a:pathLst>
                <a:path extrusionOk="0" h="385318" w="354123">
                  <a:moveTo>
                    <a:pt x="0" y="0"/>
                  </a:moveTo>
                  <a:lnTo>
                    <a:pt x="354123" y="0"/>
                  </a:lnTo>
                  <a:lnTo>
                    <a:pt x="354123" y="385318"/>
                  </a:lnTo>
                  <a:lnTo>
                    <a:pt x="0" y="385318"/>
                  </a:lnTo>
                  <a:close/>
                </a:path>
              </a:pathLst>
            </a:custGeom>
            <a:solidFill>
              <a:srgbClr val="D2A6F4"/>
            </a:solidFill>
            <a:ln>
              <a:noFill/>
            </a:ln>
          </p:spPr>
        </p:sp>
        <p:sp>
          <p:nvSpPr>
            <p:cNvPr id="89" name="Google Shape;89;g2243cb1caa2_0_0"/>
            <p:cNvSpPr txBox="1"/>
            <p:nvPr/>
          </p:nvSpPr>
          <p:spPr>
            <a:xfrm>
              <a:off x="0" y="-9525"/>
              <a:ext cx="354000" cy="394800"/>
            </a:xfrm>
            <a:prstGeom prst="rect">
              <a:avLst/>
            </a:prstGeom>
            <a:solidFill>
              <a:srgbClr val="D2A6F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g2243cb1caa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4025" y="2107200"/>
            <a:ext cx="12192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g2243cb1caa2_0_0"/>
          <p:cNvCxnSpPr/>
          <p:nvPr/>
        </p:nvCxnSpPr>
        <p:spPr>
          <a:xfrm rot="6290">
            <a:off x="555358" y="1438738"/>
            <a:ext cx="5247009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48c520f13_0_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1" name="Google Shape;101;g2d48c520f13_0_3"/>
          <p:cNvGrpSpPr/>
          <p:nvPr/>
        </p:nvGrpSpPr>
        <p:grpSpPr>
          <a:xfrm>
            <a:off x="3118252" y="1893998"/>
            <a:ext cx="995192" cy="1109627"/>
            <a:chOff x="0" y="-9525"/>
            <a:chExt cx="354123" cy="394843"/>
          </a:xfrm>
        </p:grpSpPr>
        <p:sp>
          <p:nvSpPr>
            <p:cNvPr id="102" name="Google Shape;102;g2d48c520f13_0_3"/>
            <p:cNvSpPr/>
            <p:nvPr/>
          </p:nvSpPr>
          <p:spPr>
            <a:xfrm>
              <a:off x="0" y="0"/>
              <a:ext cx="354123" cy="385318"/>
            </a:xfrm>
            <a:custGeom>
              <a:rect b="b" l="l" r="r" t="t"/>
              <a:pathLst>
                <a:path extrusionOk="0" h="385318" w="354123">
                  <a:moveTo>
                    <a:pt x="0" y="0"/>
                  </a:moveTo>
                  <a:lnTo>
                    <a:pt x="354123" y="0"/>
                  </a:lnTo>
                  <a:lnTo>
                    <a:pt x="354123" y="385318"/>
                  </a:lnTo>
                  <a:lnTo>
                    <a:pt x="0" y="385318"/>
                  </a:lnTo>
                  <a:close/>
                </a:path>
              </a:pathLst>
            </a:custGeom>
            <a:solidFill>
              <a:srgbClr val="D2A6F4"/>
            </a:solidFill>
            <a:ln>
              <a:noFill/>
            </a:ln>
          </p:spPr>
        </p:sp>
        <p:sp>
          <p:nvSpPr>
            <p:cNvPr id="103" name="Google Shape;103;g2d48c520f13_0_3"/>
            <p:cNvSpPr txBox="1"/>
            <p:nvPr/>
          </p:nvSpPr>
          <p:spPr>
            <a:xfrm>
              <a:off x="0" y="-9525"/>
              <a:ext cx="354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g2d48c520f13_0_3"/>
          <p:cNvSpPr txBox="1"/>
          <p:nvPr/>
        </p:nvSpPr>
        <p:spPr>
          <a:xfrm>
            <a:off x="4193053" y="2073750"/>
            <a:ext cx="4239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s" sz="5200" u="none" cap="none" strike="noStrike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SQLite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d48c520f1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6386" y="2017362"/>
            <a:ext cx="798932" cy="8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210dc0ce7_1_1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15" name="Google Shape;115;g30210dc0ce7_1_15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" name="Google Shape;116;g30210dc0ce7_1_15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117" name="Google Shape;117;g30210dc0ce7_1_15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118" name="Google Shape;118;g30210dc0ce7_1_15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30210dc0ce7_1_15"/>
          <p:cNvSpPr txBox="1"/>
          <p:nvPr/>
        </p:nvSpPr>
        <p:spPr>
          <a:xfrm>
            <a:off x="1342696" y="719975"/>
            <a:ext cx="731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8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SQLite y </a:t>
            </a:r>
            <a:r>
              <a:rPr lang="es" sz="2800">
                <a:latin typeface="Archivo Black"/>
                <a:ea typeface="Archivo Black"/>
                <a:cs typeface="Archivo Black"/>
                <a:sym typeface="Archivo Black"/>
              </a:rPr>
              <a:t>TFI</a:t>
            </a:r>
            <a:endParaRPr b="0" i="0" sz="28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0" name="Google Shape;120;g30210dc0ce7_1_15"/>
          <p:cNvSpPr txBox="1"/>
          <p:nvPr/>
        </p:nvSpPr>
        <p:spPr>
          <a:xfrm>
            <a:off x="636150" y="1743750"/>
            <a:ext cx="37902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Llegamos a la última clase antes de la entrega del TFI. Hoy nos proponemos repasar conceptos vistos y delinear las funciones necesarias para el Trabajo Final Integrador. 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Utilizaremos una base de datos de ejemplo, llamada </a:t>
            </a:r>
            <a:r>
              <a:rPr b="1" lang="es">
                <a:latin typeface="Archivo Narrow"/>
                <a:ea typeface="Archivo Narrow"/>
                <a:cs typeface="Archivo Narrow"/>
                <a:sym typeface="Archivo Narrow"/>
              </a:rPr>
              <a:t>Personas,</a:t>
            </a: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 para ilustrar conceptos similares a los que aplicarán en el TFI y que servirán de ejemplos prácticos para que adaptes estas funciones a tu proyecto.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121" name="Google Shape;121;g30210dc0ce7_1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30210dc0ce7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700" y="282550"/>
            <a:ext cx="4139174" cy="41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0776cbd67_0_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32" name="Google Shape;132;g220776cbd67_0_29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3" name="Google Shape;133;g220776cbd67_0_29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134" name="Google Shape;134;g220776cbd67_0_29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135" name="Google Shape;135;g220776cbd67_0_29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g220776cbd67_0_29"/>
          <p:cNvSpPr txBox="1"/>
          <p:nvPr/>
        </p:nvSpPr>
        <p:spPr>
          <a:xfrm>
            <a:off x="1342696" y="719975"/>
            <a:ext cx="73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Creación de la base de datos</a:t>
            </a:r>
            <a:endParaRPr b="0" i="0" sz="31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7" name="Google Shape;137;g220776cbd67_0_29"/>
          <p:cNvSpPr txBox="1"/>
          <p:nvPr/>
        </p:nvSpPr>
        <p:spPr>
          <a:xfrm>
            <a:off x="555350" y="1817550"/>
            <a:ext cx="1805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Antes de comenzar, debemos crear la base de datos y la tabla que usaremos para almacenar la información. Esto debe hacerse por única vez:</a:t>
            </a:r>
            <a:endParaRPr b="0"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138" name="Google Shape;138;g220776cbd67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20776cbd67_0_29"/>
          <p:cNvSpPr txBox="1"/>
          <p:nvPr/>
        </p:nvSpPr>
        <p:spPr>
          <a:xfrm>
            <a:off x="2689825" y="1817550"/>
            <a:ext cx="5574600" cy="2124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69D50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sqlite3</a:t>
            </a:r>
            <a:endParaRPr sz="1050">
              <a:solidFill>
                <a:srgbClr val="F69D50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crear_tabla_personas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69D50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sqlite3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"base_datos.db"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conexion.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cursor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cursor.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execute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'''CREATE TABLE IF NOT EXISTS Personas (</a:t>
            </a:r>
            <a:endParaRPr sz="1050">
              <a:solidFill>
                <a:srgbClr val="96D0FF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nombre TEXT, edad INTEGER, ciudad TEXT) '''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commit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crear_tabla_personas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48c520f13_0_8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49" name="Google Shape;149;g2d48c520f13_0_88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0" name="Google Shape;150;g2d48c520f13_0_88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151" name="Google Shape;151;g2d48c520f13_0_88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152" name="Google Shape;152;g2d48c520f13_0_88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g2d48c520f13_0_88"/>
          <p:cNvSpPr txBox="1"/>
          <p:nvPr/>
        </p:nvSpPr>
        <p:spPr>
          <a:xfrm>
            <a:off x="1342696" y="719975"/>
            <a:ext cx="73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Función registrar_persona()</a:t>
            </a:r>
            <a:endParaRPr b="0" i="0" sz="31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54" name="Google Shape;154;g2d48c520f13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d48c520f13_0_88"/>
          <p:cNvSpPr txBox="1"/>
          <p:nvPr/>
        </p:nvSpPr>
        <p:spPr>
          <a:xfrm>
            <a:off x="555350" y="1630650"/>
            <a:ext cx="1653600" cy="17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Esta función permite agregar una persona a la base de datos. Solicitamos los datos al usuario y los guardamos con una consulta INSERT:</a:t>
            </a:r>
            <a:endParaRPr b="0"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56" name="Google Shape;156;g2d48c520f13_0_88"/>
          <p:cNvSpPr txBox="1"/>
          <p:nvPr/>
        </p:nvSpPr>
        <p:spPr>
          <a:xfrm>
            <a:off x="2440100" y="1630650"/>
            <a:ext cx="6045600" cy="270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registrar_persona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sqlite3.connect(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"base_datos.db"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conexion.cursor()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nombre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"Nombre: 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edad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69D50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"Edad: 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ciudad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"Ciudad: 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cursor.execute(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"INSERT INTO Personas </a:t>
            </a:r>
            <a:endParaRPr sz="1050">
              <a:solidFill>
                <a:srgbClr val="96D0FF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(nombre, edad, ciudad) VALUES (?, ?, ?)"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(nombre, edad, ciudad)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conexion.commit()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conexion.close()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48c520f13_0_6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66" name="Google Shape;166;g2d48c520f13_0_65"/>
          <p:cNvCxnSpPr/>
          <p:nvPr/>
        </p:nvCxnSpPr>
        <p:spPr>
          <a:xfrm rot="5731">
            <a:off x="555358" y="1438738"/>
            <a:ext cx="5758808" cy="0"/>
          </a:xfrm>
          <a:prstGeom prst="straightConnector1">
            <a:avLst/>
          </a:prstGeom>
          <a:noFill/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7" name="Google Shape;167;g2d48c520f13_0_65"/>
          <p:cNvGrpSpPr/>
          <p:nvPr/>
        </p:nvGrpSpPr>
        <p:grpSpPr>
          <a:xfrm>
            <a:off x="555362" y="631437"/>
            <a:ext cx="700421" cy="692039"/>
            <a:chOff x="0" y="0"/>
            <a:chExt cx="1867789" cy="1845437"/>
          </a:xfrm>
        </p:grpSpPr>
        <p:sp>
          <p:nvSpPr>
            <p:cNvPr id="168" name="Google Shape;168;g2d48c520f13_0_65"/>
            <p:cNvSpPr/>
            <p:nvPr/>
          </p:nvSpPr>
          <p:spPr>
            <a:xfrm>
              <a:off x="12700" y="12700"/>
              <a:ext cx="1842389" cy="1820037"/>
            </a:xfrm>
            <a:custGeom>
              <a:rect b="b" l="l" r="r" t="t"/>
              <a:pathLst>
                <a:path extrusionOk="0" h="1820037" w="1842389">
                  <a:moveTo>
                    <a:pt x="0" y="0"/>
                  </a:moveTo>
                  <a:lnTo>
                    <a:pt x="1842389" y="0"/>
                  </a:lnTo>
                  <a:lnTo>
                    <a:pt x="1842389" y="1820037"/>
                  </a:lnTo>
                  <a:lnTo>
                    <a:pt x="0" y="1820037"/>
                  </a:ln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</p:sp>
        <p:sp>
          <p:nvSpPr>
            <p:cNvPr id="169" name="Google Shape;169;g2d48c520f13_0_65"/>
            <p:cNvSpPr/>
            <p:nvPr/>
          </p:nvSpPr>
          <p:spPr>
            <a:xfrm>
              <a:off x="0" y="0"/>
              <a:ext cx="1867789" cy="1845437"/>
            </a:xfrm>
            <a:custGeom>
              <a:rect b="b" l="l" r="r" t="t"/>
              <a:pathLst>
                <a:path extrusionOk="0" h="1845437" w="1867789">
                  <a:moveTo>
                    <a:pt x="12700" y="0"/>
                  </a:moveTo>
                  <a:lnTo>
                    <a:pt x="1855089" y="0"/>
                  </a:lnTo>
                  <a:cubicBezTo>
                    <a:pt x="1862074" y="0"/>
                    <a:pt x="1867789" y="5715"/>
                    <a:pt x="1867789" y="12700"/>
                  </a:cubicBezTo>
                  <a:lnTo>
                    <a:pt x="1867789" y="1832737"/>
                  </a:lnTo>
                  <a:cubicBezTo>
                    <a:pt x="1867789" y="1839722"/>
                    <a:pt x="1862074" y="1845437"/>
                    <a:pt x="1855089" y="1845437"/>
                  </a:cubicBezTo>
                  <a:lnTo>
                    <a:pt x="12700" y="1845437"/>
                  </a:lnTo>
                  <a:cubicBezTo>
                    <a:pt x="5715" y="1845437"/>
                    <a:pt x="0" y="1839722"/>
                    <a:pt x="0" y="183273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737"/>
                  </a:lnTo>
                  <a:lnTo>
                    <a:pt x="12700" y="1832737"/>
                  </a:lnTo>
                  <a:lnTo>
                    <a:pt x="12700" y="1820037"/>
                  </a:lnTo>
                  <a:lnTo>
                    <a:pt x="1855089" y="1820037"/>
                  </a:lnTo>
                  <a:lnTo>
                    <a:pt x="1855089" y="1832737"/>
                  </a:lnTo>
                  <a:lnTo>
                    <a:pt x="1842389" y="1832737"/>
                  </a:lnTo>
                  <a:lnTo>
                    <a:pt x="1842389" y="12700"/>
                  </a:lnTo>
                  <a:lnTo>
                    <a:pt x="1855089" y="12700"/>
                  </a:lnTo>
                  <a:lnTo>
                    <a:pt x="18550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g2d48c520f13_0_65"/>
          <p:cNvSpPr txBox="1"/>
          <p:nvPr/>
        </p:nvSpPr>
        <p:spPr>
          <a:xfrm>
            <a:off x="1342696" y="719975"/>
            <a:ext cx="73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Función mostrar_personas()</a:t>
            </a:r>
            <a:endParaRPr b="0" i="0" sz="31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71" name="Google Shape;171;g2d48c520f13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62" y="708046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d48c520f13_0_65"/>
          <p:cNvSpPr txBox="1"/>
          <p:nvPr/>
        </p:nvSpPr>
        <p:spPr>
          <a:xfrm>
            <a:off x="555350" y="1630650"/>
            <a:ext cx="6045600" cy="270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mostrar_personas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sqlite3.connect(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"base_datos.db"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conexion.cursor()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cursor.execute(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"SELECT * FROM Personas"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resultados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cursor.fetchall()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registro </a:t>
            </a:r>
            <a:r>
              <a:rPr lang="es" sz="1050">
                <a:solidFill>
                  <a:srgbClr val="F4706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resultados: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" sz="1050">
                <a:solidFill>
                  <a:srgbClr val="DCBDFB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"Nombre:"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registro[</a:t>
            </a:r>
            <a:r>
              <a:rPr lang="es" sz="1050">
                <a:solidFill>
                  <a:srgbClr val="6CB6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Edad:"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registro[</a:t>
            </a:r>
            <a:r>
              <a:rPr lang="es" sz="1050">
                <a:solidFill>
                  <a:srgbClr val="6CB6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s" sz="1050">
                <a:solidFill>
                  <a:srgbClr val="96D0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"Ciudad:"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registro[</a:t>
            </a:r>
            <a:r>
              <a:rPr lang="es" sz="1050">
                <a:solidFill>
                  <a:srgbClr val="6CB6FF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DBAC7"/>
                </a:solidFill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   conexion.close()</a:t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DBAC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4706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g2d48c520f13_0_65"/>
          <p:cNvSpPr txBox="1"/>
          <p:nvPr/>
        </p:nvSpPr>
        <p:spPr>
          <a:xfrm>
            <a:off x="6848275" y="1630650"/>
            <a:ext cx="16536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Con esta función, podemos visualizar todos los registros de la tabla. 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chivo Narrow"/>
                <a:ea typeface="Archivo Narrow"/>
                <a:cs typeface="Archivo Narrow"/>
                <a:sym typeface="Archivo Narrow"/>
              </a:rPr>
              <a:t>Esto es similar a la función para listar productos que necesitamos implementar en el TFI.</a:t>
            </a:r>
            <a:endParaRPr b="0" i="0" sz="14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